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68" r:id="rId5"/>
    <p:sldId id="259" r:id="rId6"/>
    <p:sldId id="264" r:id="rId7"/>
    <p:sldId id="260" r:id="rId8"/>
    <p:sldId id="27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FB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81" d="100"/>
          <a:sy n="81" d="100"/>
        </p:scale>
        <p:origin x="-9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B40360-83CC-4B45-8234-9FF0981D8CB4}" type="datetimeFigureOut">
              <a:rPr lang="en-AU" smtClean="0"/>
              <a:pPr/>
              <a:t>26/02/2017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ctbilingual.weebly.com/practical-tips-and-research-finding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41033"/>
            <a:ext cx="9144000" cy="2514600"/>
          </a:xfrm>
        </p:spPr>
        <p:txBody>
          <a:bodyPr>
            <a:normAutofit/>
          </a:bodyPr>
          <a:lstStyle/>
          <a:p>
            <a:endParaRPr lang="en-AU" sz="1800" dirty="0"/>
          </a:p>
          <a:p>
            <a:r>
              <a:rPr lang="en-AU" b="1" dirty="0" smtClean="0">
                <a:solidFill>
                  <a:schemeClr val="tx1"/>
                </a:solidFill>
              </a:rPr>
              <a:t>Gungahlin Library</a:t>
            </a:r>
            <a:endParaRPr lang="en-AU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 Saturday 25 February 2017 10.30-11.30am</a:t>
            </a:r>
            <a:endParaRPr lang="en-AU" dirty="0" smtClean="0">
              <a:solidFill>
                <a:schemeClr val="tx1"/>
              </a:solidFill>
            </a:endParaRP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Meredith Box and Mandy Scott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400" b="1" dirty="0" smtClean="0"/>
              <a:t>Helping Your Child Become Bilingual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xmlns="" val="26435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4431"/>
            <a:ext cx="10515600" cy="11136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AU" b="1" dirty="0">
                <a:solidFill>
                  <a:srgbClr val="FF0000"/>
                </a:solidFill>
              </a:rPr>
              <a:t> </a:t>
            </a:r>
            <a:r>
              <a:rPr lang="en-AU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ACT Bilingual Education Alliance (ACTBEA) </a:t>
            </a:r>
            <a:endParaRPr lang="en-AU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6477" y="1606062"/>
            <a:ext cx="10515600" cy="46741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1200" b="1" dirty="0">
              <a:solidFill>
                <a:srgbClr val="C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AU" sz="3200" dirty="0" smtClean="0"/>
              <a:t>Local non-profit community group</a:t>
            </a:r>
          </a:p>
          <a:p>
            <a:pPr lvl="1"/>
            <a:r>
              <a:rPr lang="en-AU" sz="3200" dirty="0" smtClean="0"/>
              <a:t>Supports and encourages bilingualism in the Canberra region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AU" sz="3600" b="1" dirty="0" smtClean="0">
                <a:solidFill>
                  <a:srgbClr val="C00000"/>
                </a:solidFill>
              </a:rPr>
              <a:t>Members </a:t>
            </a:r>
            <a:r>
              <a:rPr lang="en-AU" b="1" dirty="0" smtClean="0"/>
              <a:t> </a:t>
            </a:r>
            <a:endParaRPr lang="en-AU" b="1" dirty="0"/>
          </a:p>
          <a:p>
            <a:pPr lvl="1"/>
            <a:r>
              <a:rPr lang="en-AU" sz="3200" dirty="0" smtClean="0"/>
              <a:t>Families with children</a:t>
            </a:r>
          </a:p>
          <a:p>
            <a:pPr lvl="1"/>
            <a:r>
              <a:rPr lang="en-AU" sz="3200" dirty="0" smtClean="0"/>
              <a:t>Language experts and educators      </a:t>
            </a:r>
          </a:p>
          <a:p>
            <a:pPr lvl="1"/>
            <a:r>
              <a:rPr lang="en-AU" sz="3200" dirty="0" smtClean="0"/>
              <a:t>Language teachers, tutors and students</a:t>
            </a:r>
          </a:p>
          <a:p>
            <a:pPr lvl="1" algn="ctr">
              <a:buNone/>
            </a:pPr>
            <a:r>
              <a:rPr lang="en-AU" sz="3200" dirty="0" smtClean="0"/>
              <a:t>MEMBERSHIP IS FREE </a:t>
            </a:r>
          </a:p>
          <a:p>
            <a:pPr lvl="1"/>
            <a:endParaRPr lang="en-AU" sz="3200" dirty="0" smtClean="0"/>
          </a:p>
          <a:p>
            <a:pPr lvl="1"/>
            <a:endParaRPr lang="en-AU" sz="3200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475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5326"/>
            <a:ext cx="10363200" cy="901443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b="1" dirty="0" smtClean="0">
                <a:solidFill>
                  <a:srgbClr val="C00000"/>
                </a:solidFill>
              </a:rPr>
              <a:t/>
            </a:r>
            <a:br>
              <a:rPr lang="en-AU" b="1" dirty="0" smtClean="0">
                <a:solidFill>
                  <a:srgbClr val="C00000"/>
                </a:solidFill>
              </a:rPr>
            </a:br>
            <a:r>
              <a:rPr lang="en-AU" b="1" dirty="0" smtClean="0">
                <a:solidFill>
                  <a:srgbClr val="C00000"/>
                </a:solidFill>
              </a:rPr>
              <a:t> </a:t>
            </a:r>
            <a:br>
              <a:rPr lang="en-AU" b="1" dirty="0" smtClean="0">
                <a:solidFill>
                  <a:srgbClr val="C00000"/>
                </a:solidFill>
              </a:rPr>
            </a:br>
            <a:r>
              <a:rPr lang="en-AU" b="1" dirty="0" smtClean="0">
                <a:solidFill>
                  <a:srgbClr val="C00000"/>
                </a:solidFill>
              </a:rPr>
              <a:t/>
            </a:r>
            <a:br>
              <a:rPr lang="en-AU" b="1" dirty="0" smtClean="0">
                <a:solidFill>
                  <a:srgbClr val="C00000"/>
                </a:solidFill>
              </a:rPr>
            </a:br>
            <a:r>
              <a:rPr lang="en-AU" b="1" dirty="0" smtClean="0">
                <a:solidFill>
                  <a:srgbClr val="C00000"/>
                </a:solidFill>
              </a:rPr>
              <a:t>ACTBEA aims and activities 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419726"/>
            <a:ext cx="10363200" cy="5029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sz="3600" b="1" dirty="0" smtClean="0"/>
              <a:t>1. To support the learning of languages through</a:t>
            </a:r>
          </a:p>
          <a:p>
            <a:pPr lvl="1"/>
            <a:r>
              <a:rPr lang="en-AU" sz="3000" dirty="0" smtClean="0"/>
              <a:t>providing information on bilingualism and its benefits</a:t>
            </a:r>
          </a:p>
          <a:p>
            <a:pPr lvl="1"/>
            <a:r>
              <a:rPr lang="en-AU" sz="3000" dirty="0" smtClean="0"/>
              <a:t>how and where languages can be learned in the Canberra area</a:t>
            </a:r>
          </a:p>
          <a:p>
            <a:pPr lvl="1"/>
            <a:r>
              <a:rPr lang="en-AU" sz="3000" dirty="0" smtClean="0"/>
              <a:t>practical advice on how to raise children in more than one language </a:t>
            </a:r>
          </a:p>
          <a:p>
            <a:pPr>
              <a:buNone/>
            </a:pPr>
            <a:r>
              <a:rPr lang="en-AU" sz="3200" dirty="0" smtClean="0"/>
              <a:t>Via our website and also through various events and talks and occasional ACTBEA Updates</a:t>
            </a:r>
          </a:p>
          <a:p>
            <a:pPr>
              <a:buNone/>
            </a:pPr>
            <a:endParaRPr lang="en-AU" sz="1600" b="1" dirty="0"/>
          </a:p>
          <a:p>
            <a:pPr marL="742950" lvl="0" indent="-742950">
              <a:buNone/>
            </a:pPr>
            <a:r>
              <a:rPr lang="en-AU" sz="3600" b="1" dirty="0" smtClean="0"/>
              <a:t>2. To facilitates networking between families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8552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989" y="562708"/>
            <a:ext cx="10824411" cy="1125414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C00000"/>
                </a:solidFill>
              </a:rPr>
              <a:t>A little about You </a:t>
            </a:r>
            <a:endParaRPr lang="en-AU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00989"/>
            <a:ext cx="11153274" cy="374182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AU" sz="3200" dirty="0" smtClean="0"/>
              <a:t>For example: </a:t>
            </a:r>
          </a:p>
          <a:p>
            <a:pPr lvl="1"/>
            <a:r>
              <a:rPr lang="en-AU" sz="3000" dirty="0" smtClean="0"/>
              <a:t>Your language background</a:t>
            </a:r>
          </a:p>
          <a:p>
            <a:pPr lvl="1"/>
            <a:r>
              <a:rPr lang="en-AU" sz="3000" dirty="0" smtClean="0"/>
              <a:t>Ages of your children  </a:t>
            </a:r>
          </a:p>
          <a:p>
            <a:pPr lvl="1"/>
            <a:r>
              <a:rPr lang="en-AU" sz="3000" dirty="0" smtClean="0"/>
              <a:t>Why do you want your child/ren to learn the target language? </a:t>
            </a:r>
          </a:p>
          <a:p>
            <a:pPr lvl="1"/>
            <a:r>
              <a:rPr lang="en-AU" sz="3000" dirty="0" smtClean="0"/>
              <a:t>What have you tried so far? </a:t>
            </a:r>
          </a:p>
          <a:p>
            <a:pPr lvl="1"/>
            <a:r>
              <a:rPr lang="en-AU" sz="3000" dirty="0" smtClean="0"/>
              <a:t>What do you hope to get from today’s talk?  </a:t>
            </a:r>
          </a:p>
          <a:p>
            <a:pPr lvl="0"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2369"/>
            <a:ext cx="10515600" cy="832339"/>
          </a:xfrm>
        </p:spPr>
        <p:txBody>
          <a:bodyPr>
            <a:normAutofit/>
          </a:bodyPr>
          <a:lstStyle/>
          <a:p>
            <a:r>
              <a:rPr lang="en-AU" sz="3100" b="1" dirty="0" smtClean="0">
                <a:solidFill>
                  <a:srgbClr val="C00000"/>
                </a:solidFill>
              </a:rPr>
              <a:t>How to support your children learning languages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383324"/>
            <a:ext cx="10363200" cy="488513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See Handout</a:t>
            </a:r>
          </a:p>
          <a:p>
            <a:r>
              <a:rPr lang="en-AU" sz="3200" dirty="0" smtClean="0"/>
              <a:t>Need planning and commitment </a:t>
            </a:r>
          </a:p>
          <a:p>
            <a:r>
              <a:rPr lang="en-AU" sz="3200" dirty="0" smtClean="0"/>
              <a:t>It will not always be easy  </a:t>
            </a:r>
          </a:p>
          <a:p>
            <a:r>
              <a:rPr lang="en-AU" sz="3200" dirty="0" smtClean="0"/>
              <a:t>Remember the benefits </a:t>
            </a:r>
          </a:p>
          <a:p>
            <a:endParaRPr lang="en-AU" sz="2800" dirty="0" smtClean="0"/>
          </a:p>
          <a:p>
            <a:pPr>
              <a:buNone/>
            </a:pPr>
            <a:r>
              <a:rPr lang="en-AU" sz="2800" u="sng" dirty="0" smtClean="0"/>
              <a:t>Useful links  </a:t>
            </a:r>
          </a:p>
          <a:p>
            <a:pPr lvl="0">
              <a:spcBef>
                <a:spcPts val="0"/>
              </a:spcBef>
            </a:pPr>
            <a:r>
              <a:rPr lang="en-AU" sz="2800" dirty="0" smtClean="0">
                <a:solidFill>
                  <a:srgbClr val="320FB1"/>
                </a:solidFill>
              </a:rPr>
              <a:t>http://actbilingual.weebly.com/practical-tips-and-research-findings.html </a:t>
            </a:r>
          </a:p>
          <a:p>
            <a:pPr lvl="0"/>
            <a:r>
              <a:rPr lang="en-AU" sz="2800" dirty="0" smtClean="0"/>
              <a:t>The benefits of bilingualism: American Council on the Teaching of Foreign Languages: </a:t>
            </a:r>
            <a:r>
              <a:rPr lang="en-AU" sz="2800" dirty="0" smtClean="0">
                <a:solidFill>
                  <a:srgbClr val="320FB1"/>
                </a:solidFill>
              </a:rPr>
              <a:t>http://www.actfl.org/advocacy/what-the-research-shows     </a:t>
            </a:r>
            <a:endParaRPr lang="en-AU" sz="2800" dirty="0" smtClean="0">
              <a:solidFill>
                <a:srgbClr val="320FB1"/>
              </a:solidFill>
              <a:hlinkClick r:id="rId2"/>
            </a:endParaRPr>
          </a:p>
          <a:p>
            <a:pPr>
              <a:buNone/>
            </a:pPr>
            <a:endParaRPr lang="en-AU" sz="28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3286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6136"/>
          </a:xfrm>
        </p:spPr>
        <p:txBody>
          <a:bodyPr>
            <a:normAutofit/>
          </a:bodyPr>
          <a:lstStyle/>
          <a:p>
            <a:r>
              <a:rPr lang="en-AU" b="1" dirty="0" smtClean="0">
                <a:solidFill>
                  <a:srgbClr val="C00000"/>
                </a:solidFill>
              </a:rPr>
              <a:t>Benefits of language learning  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66092"/>
            <a:ext cx="10515600" cy="5242991"/>
          </a:xfrm>
        </p:spPr>
        <p:txBody>
          <a:bodyPr>
            <a:normAutofit/>
          </a:bodyPr>
          <a:lstStyle/>
          <a:p>
            <a:pPr lvl="0"/>
            <a:r>
              <a:rPr lang="en-AU" sz="2800" dirty="0" smtClean="0"/>
              <a:t>General cognitive and academic benefits</a:t>
            </a:r>
          </a:p>
          <a:p>
            <a:pPr lvl="0"/>
            <a:r>
              <a:rPr lang="en-AU" sz="2800" dirty="0" smtClean="0"/>
              <a:t>Cultural knowledge and intercultural skills necessary for life and work in multicultural Australia country and a global society </a:t>
            </a:r>
          </a:p>
          <a:p>
            <a:pPr lvl="0"/>
            <a:r>
              <a:rPr lang="en-AU" sz="2800" dirty="0" smtClean="0"/>
              <a:t>Personal growth and enjoyment </a:t>
            </a:r>
          </a:p>
          <a:p>
            <a:pPr lvl="0"/>
            <a:r>
              <a:rPr lang="en-AU" sz="2800" dirty="0" smtClean="0"/>
              <a:t>Practical usefulness </a:t>
            </a:r>
          </a:p>
          <a:p>
            <a:r>
              <a:rPr lang="en-AU" sz="2800" dirty="0" smtClean="0"/>
              <a:t>For children from families where TL is the family/heritage language, maintaining /developing the language is important  </a:t>
            </a:r>
          </a:p>
          <a:p>
            <a:pPr lvl="2">
              <a:buFont typeface="Wingdings" pitchFamily="2" charset="2"/>
              <a:buChar char="Ø"/>
            </a:pPr>
            <a:r>
              <a:rPr lang="en-AU" sz="2800" dirty="0" smtClean="0"/>
              <a:t>for ongoing family communication</a:t>
            </a:r>
          </a:p>
          <a:p>
            <a:pPr lvl="2">
              <a:buFont typeface="Wingdings" pitchFamily="2" charset="2"/>
              <a:buChar char="Ø"/>
            </a:pPr>
            <a:r>
              <a:rPr lang="en-AU" sz="2800" dirty="0" smtClean="0"/>
              <a:t>part of cultural identity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892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292"/>
            <a:ext cx="10515600" cy="984739"/>
          </a:xfrm>
        </p:spPr>
        <p:txBody>
          <a:bodyPr>
            <a:normAutofit/>
          </a:bodyPr>
          <a:lstStyle/>
          <a:p>
            <a:r>
              <a:rPr lang="en-AU" sz="2800" b="1" dirty="0" smtClean="0">
                <a:solidFill>
                  <a:srgbClr val="C00000"/>
                </a:solidFill>
              </a:rPr>
              <a:t>Upcoming events</a:t>
            </a:r>
            <a:endParaRPr lang="en-AU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5785" y="1312985"/>
            <a:ext cx="10726615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3200" b="1" dirty="0" smtClean="0"/>
              <a:t>International Mother Language Walk  2 017</a:t>
            </a:r>
          </a:p>
          <a:p>
            <a:pPr lvl="1">
              <a:buNone/>
            </a:pPr>
            <a:r>
              <a:rPr lang="en-AU" sz="2800" b="1" dirty="0" smtClean="0"/>
              <a:t>10am Sunday 26 February 2017</a:t>
            </a:r>
          </a:p>
          <a:p>
            <a:pPr lvl="1">
              <a:buNone/>
            </a:pPr>
            <a:r>
              <a:rPr lang="en-AU" sz="2800" b="1" dirty="0" smtClean="0"/>
              <a:t>Meet under the flags, near the National Library in Canberra</a:t>
            </a:r>
          </a:p>
          <a:p>
            <a:pPr marL="274320" lvl="1" indent="0">
              <a:buNone/>
            </a:pPr>
            <a:r>
              <a:rPr lang="en-AU" sz="2800" b="1" dirty="0" smtClean="0"/>
              <a:t> Walk across Commonwealth Bridge</a:t>
            </a:r>
          </a:p>
          <a:p>
            <a:pPr lvl="2">
              <a:buFont typeface="Wingdings" pitchFamily="2" charset="2"/>
              <a:buChar char="Ø"/>
            </a:pPr>
            <a:r>
              <a:rPr lang="en-AU" sz="2400" dirty="0" smtClean="0"/>
              <a:t>Sing your other language during the walk, </a:t>
            </a:r>
          </a:p>
          <a:p>
            <a:pPr lvl="2">
              <a:buFont typeface="Wingdings" pitchFamily="2" charset="2"/>
              <a:buChar char="Ø"/>
            </a:pPr>
            <a:r>
              <a:rPr lang="en-AU" sz="2400" dirty="0" smtClean="0"/>
              <a:t>Wear something traditional or colourful, </a:t>
            </a:r>
          </a:p>
          <a:p>
            <a:pPr lvl="2">
              <a:buFont typeface="Wingdings" pitchFamily="2" charset="2"/>
              <a:buChar char="Ø"/>
            </a:pPr>
            <a:r>
              <a:rPr lang="en-AU" sz="2400" dirty="0" smtClean="0"/>
              <a:t>Bring banners, posters or anything else that celebrates your language identity</a:t>
            </a:r>
          </a:p>
          <a:p>
            <a:pPr lvl="2">
              <a:buFont typeface="Wingdings" pitchFamily="2" charset="2"/>
              <a:buChar char="Ø"/>
            </a:pPr>
            <a:r>
              <a:rPr lang="en-AU" sz="2400" dirty="0" smtClean="0"/>
              <a:t>Celebrate the many languages spoken in Canberra</a:t>
            </a:r>
          </a:p>
          <a:p>
            <a:pPr lvl="0">
              <a:buNone/>
            </a:pPr>
            <a:r>
              <a:rPr lang="en-AU" sz="2800" dirty="0" smtClean="0"/>
              <a:t>Free sausage sizzle and children’s games available at the end of the walk</a:t>
            </a:r>
          </a:p>
          <a:p>
            <a:pPr lvl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24071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292"/>
            <a:ext cx="10515600" cy="984739"/>
          </a:xfrm>
        </p:spPr>
        <p:txBody>
          <a:bodyPr>
            <a:normAutofit/>
          </a:bodyPr>
          <a:lstStyle/>
          <a:p>
            <a:r>
              <a:rPr lang="en-AU" sz="2800" b="1" dirty="0" smtClean="0">
                <a:solidFill>
                  <a:srgbClr val="C00000"/>
                </a:solidFill>
              </a:rPr>
              <a:t>Upcoming events</a:t>
            </a:r>
            <a:endParaRPr lang="en-AU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5785" y="1312985"/>
            <a:ext cx="10726615" cy="47244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AU" sz="2800" b="1" dirty="0" smtClean="0"/>
              <a:t>Languages potluck lunch 11am- 1pm, Sunday 19 March 2017</a:t>
            </a:r>
          </a:p>
          <a:p>
            <a:pPr>
              <a:spcBef>
                <a:spcPts val="1200"/>
              </a:spcBef>
              <a:buNone/>
            </a:pPr>
            <a:r>
              <a:rPr lang="en-AU" sz="2400" dirty="0" smtClean="0"/>
              <a:t> A networking opportunity organised by ACTBEA where all are welcome to  </a:t>
            </a:r>
          </a:p>
          <a:p>
            <a:pPr lvl="1"/>
            <a:r>
              <a:rPr lang="en-AU" dirty="0" smtClean="0"/>
              <a:t>Meet other families raising children in more than one language</a:t>
            </a:r>
          </a:p>
          <a:p>
            <a:pPr lvl="1">
              <a:spcBef>
                <a:spcPts val="200"/>
              </a:spcBef>
            </a:pPr>
            <a:r>
              <a:rPr lang="en-AU" dirty="0" smtClean="0"/>
              <a:t>Talk to language and literacy educators and experts</a:t>
            </a:r>
          </a:p>
          <a:p>
            <a:pPr lvl="1">
              <a:spcBef>
                <a:spcPts val="200"/>
              </a:spcBef>
            </a:pPr>
            <a:r>
              <a:rPr lang="en-AU" dirty="0" smtClean="0"/>
              <a:t>Have fun and help celebrate Harmony Day and the many languages and cultures of the ACT</a:t>
            </a:r>
          </a:p>
          <a:p>
            <a:pPr>
              <a:buNone/>
            </a:pPr>
            <a:r>
              <a:rPr lang="en-AU" sz="2400" dirty="0" smtClean="0"/>
              <a:t> </a:t>
            </a:r>
            <a:r>
              <a:rPr lang="en-AU" sz="2400" b="1" dirty="0" smtClean="0"/>
              <a:t>VENUE: </a:t>
            </a:r>
            <a:r>
              <a:rPr lang="en-AU" sz="2400" b="1" dirty="0" err="1" smtClean="0"/>
              <a:t>t</a:t>
            </a:r>
            <a:r>
              <a:rPr lang="en-AU" sz="2400" dirty="0" err="1" smtClean="0"/>
              <a:t>heo</a:t>
            </a:r>
            <a:r>
              <a:rPr lang="en-AU" sz="2400" dirty="0" smtClean="0"/>
              <a:t> </a:t>
            </a:r>
            <a:r>
              <a:rPr lang="en-AU" sz="2400" dirty="0" err="1" smtClean="0"/>
              <a:t>Notaras</a:t>
            </a:r>
            <a:r>
              <a:rPr lang="en-AU" sz="2400" dirty="0" smtClean="0"/>
              <a:t> Multicultural Centre, Civic Square</a:t>
            </a:r>
          </a:p>
          <a:p>
            <a:pPr lvl="1"/>
            <a:r>
              <a:rPr lang="en-AU" sz="2200" dirty="0" smtClean="0"/>
              <a:t>Bring your favourite foods and recipes to share                    </a:t>
            </a:r>
          </a:p>
          <a:p>
            <a:pPr lvl="1"/>
            <a:r>
              <a:rPr lang="en-AU" sz="2200" dirty="0" smtClean="0"/>
              <a:t>Free games and fun activities for children in a variety of languages</a:t>
            </a:r>
          </a:p>
          <a:p>
            <a:pPr>
              <a:buNone/>
            </a:pPr>
            <a:r>
              <a:rPr lang="en-AU" sz="2400" dirty="0" smtClean="0"/>
              <a:t>For more details and/or to book: c</a:t>
            </a:r>
            <a:r>
              <a:rPr lang="en-AU" sz="2400" u="sng" dirty="0" smtClean="0"/>
              <a:t>anberrabilingual@gmail.com</a:t>
            </a:r>
            <a:r>
              <a:rPr lang="en-AU" sz="2400" dirty="0" smtClean="0"/>
              <a:t> or 0408 089 235 (m)</a:t>
            </a:r>
          </a:p>
          <a:p>
            <a:pPr lvl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24071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AU" sz="4000" b="1" dirty="0" smtClean="0">
                <a:solidFill>
                  <a:srgbClr val="C00000"/>
                </a:solidFill>
              </a:rPr>
              <a:t>Questions?</a:t>
            </a:r>
          </a:p>
          <a:p>
            <a:pPr lvl="1"/>
            <a:endParaRPr lang="en-AU" sz="4000" b="1" dirty="0" smtClean="0">
              <a:solidFill>
                <a:srgbClr val="C00000"/>
              </a:solidFill>
            </a:endParaRPr>
          </a:p>
          <a:p>
            <a:pPr lvl="1"/>
            <a:r>
              <a:rPr lang="en-AU" sz="4000" b="1" dirty="0" smtClean="0">
                <a:solidFill>
                  <a:srgbClr val="C00000"/>
                </a:solidFill>
              </a:rPr>
              <a:t>Comments?</a:t>
            </a:r>
            <a:r>
              <a:rPr lang="en-AU" b="1" dirty="0" smtClean="0">
                <a:solidFill>
                  <a:srgbClr val="C00000"/>
                </a:solidFill>
              </a:rPr>
              <a:t/>
            </a:r>
            <a:br>
              <a:rPr lang="en-AU" b="1" dirty="0" smtClean="0">
                <a:solidFill>
                  <a:srgbClr val="C00000"/>
                </a:solidFill>
              </a:rPr>
            </a:br>
            <a:endParaRPr lang="en-AU" dirty="0" smtClean="0"/>
          </a:p>
          <a:p>
            <a:pPr algn="ctr">
              <a:buNone/>
            </a:pPr>
            <a:r>
              <a:rPr lang="en-AU" sz="4000" b="1" dirty="0" smtClean="0">
                <a:solidFill>
                  <a:srgbClr val="C00000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324</Words>
  <Application>Microsoft Office PowerPoint</Application>
  <PresentationFormat>Custom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Helping Your Child Become Bilingual </vt:lpstr>
      <vt:lpstr> ACT Bilingual Education Alliance (ACTBEA) </vt:lpstr>
      <vt:lpstr>        ACTBEA aims and activities   </vt:lpstr>
      <vt:lpstr>A little about You </vt:lpstr>
      <vt:lpstr>How to support your children learning languages</vt:lpstr>
      <vt:lpstr>Benefits of language learning  </vt:lpstr>
      <vt:lpstr>Upcoming events</vt:lpstr>
      <vt:lpstr>Upcoming events</vt:lpstr>
      <vt:lpstr>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Involving parents and parental support: the example of the Chinese program in Canberra</dc:title>
  <dc:creator>mandy canberra</dc:creator>
  <cp:lastModifiedBy>thomas</cp:lastModifiedBy>
  <cp:revision>69</cp:revision>
  <dcterms:created xsi:type="dcterms:W3CDTF">2016-10-14T11:33:55Z</dcterms:created>
  <dcterms:modified xsi:type="dcterms:W3CDTF">2017-02-26T08:51:59Z</dcterms:modified>
</cp:coreProperties>
</file>